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7"/>
  </p:notesMasterIdLst>
  <p:sldIdLst>
    <p:sldId id="256" r:id="rId2"/>
    <p:sldId id="257" r:id="rId3"/>
    <p:sldId id="274" r:id="rId4"/>
    <p:sldId id="270" r:id="rId5"/>
    <p:sldId id="281" r:id="rId6"/>
    <p:sldId id="269" r:id="rId7"/>
    <p:sldId id="282" r:id="rId8"/>
    <p:sldId id="283" r:id="rId9"/>
    <p:sldId id="268" r:id="rId10"/>
    <p:sldId id="284" r:id="rId11"/>
    <p:sldId id="285" r:id="rId12"/>
    <p:sldId id="286" r:id="rId13"/>
    <p:sldId id="287" r:id="rId14"/>
    <p:sldId id="288" r:id="rId15"/>
    <p:sldId id="266" r:id="rId16"/>
    <p:sldId id="290" r:id="rId17"/>
    <p:sldId id="289" r:id="rId18"/>
    <p:sldId id="265" r:id="rId19"/>
    <p:sldId id="291" r:id="rId20"/>
    <p:sldId id="293" r:id="rId21"/>
    <p:sldId id="292" r:id="rId22"/>
    <p:sldId id="294" r:id="rId23"/>
    <p:sldId id="295" r:id="rId24"/>
    <p:sldId id="264" r:id="rId25"/>
    <p:sldId id="296" r:id="rId26"/>
    <p:sldId id="263" r:id="rId27"/>
    <p:sldId id="277" r:id="rId28"/>
    <p:sldId id="262" r:id="rId29"/>
    <p:sldId id="261" r:id="rId30"/>
    <p:sldId id="297" r:id="rId31"/>
    <p:sldId id="260" r:id="rId32"/>
    <p:sldId id="298" r:id="rId33"/>
    <p:sldId id="299" r:id="rId34"/>
    <p:sldId id="300" r:id="rId35"/>
    <p:sldId id="30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se, Stefanie" initials="CS" lastIdx="9" clrIdx="0">
    <p:extLst>
      <p:ext uri="{19B8F6BF-5375-455C-9EA6-DF929625EA0E}">
        <p15:presenceInfo xmlns:p15="http://schemas.microsoft.com/office/powerpoint/2012/main" userId="S-1-5-21-4027829005-1107895287-290554039-197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67" autoAdjust="0"/>
  </p:normalViewPr>
  <p:slideViewPr>
    <p:cSldViewPr>
      <p:cViewPr varScale="1">
        <p:scale>
          <a:sx n="74" d="100"/>
          <a:sy n="74" d="100"/>
        </p:scale>
        <p:origin x="10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853FC2-246B-4562-9DCE-485803B5273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225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E3AE5F-D51C-44BE-8E50-C84DD66BAB83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313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E115C4-2EB6-4B14-BB61-33E0BA407A4D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293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FIGURE 16.4 </a:t>
            </a:r>
            <a:r>
              <a:rPr lang="en-US" altLang="en-US" dirty="0" smtClean="0"/>
              <a:t>The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data points and the regression line for the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= 8 pairs of scores in Example 16.1.</a:t>
            </a:r>
          </a:p>
          <a:p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6D6873-D8F8-45CC-9F89-B07CF1B670D0}" type="slidenum">
              <a:rPr lang="en-US" altLang="en-US"/>
              <a:pPr eaLnBrk="1" hangingPunct="1"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3845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A5F96-0078-4C00-8C4A-B33C36961E0F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5311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6019FF-5DEB-4DF2-AF65-D0994A5D06E9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4228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18080-02E9-4AB8-A11E-A5472068E279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320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498420-51BD-4B84-81CD-AFC9E2AFA9A2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210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FIGURE 16.5 </a:t>
            </a:r>
            <a:r>
              <a:rPr lang="en-US" altLang="en-US" dirty="0" smtClean="0"/>
              <a:t>(a) A scatter plot showing data points that perfectly fit the regression line defined by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̂ = 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+ 4. Note that the  correlation is r = +1.00. (b) A scatter plot for another set of data with a regression equation of </a:t>
            </a:r>
            <a:r>
              <a:rPr lang="en-US" altLang="en-US" i="1" dirty="0" smtClean="0"/>
              <a:t>Ŷ </a:t>
            </a:r>
            <a:r>
              <a:rPr lang="en-US" altLang="en-US" dirty="0" smtClean="0"/>
              <a:t>=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+ 4. Notice  that there is error between the actual data points and the predicted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values on the regression line.</a:t>
            </a:r>
          </a:p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59A34D-C0B0-4B5E-B9EF-BCD64C72BB19}" type="slidenum">
              <a:rPr lang="en-US" altLang="en-US"/>
              <a:pPr eaLnBrk="1" hangingPunct="1"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9769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D8D36E-DAB1-405F-B305-B62E3A0C0710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112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B8E3A4-3C1F-494E-9743-A46883A66464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279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0C7C68-05A9-4C01-ABFE-ADE6AF649A04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04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E661E8-6DD1-48E8-BE42-701F290BAF53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9438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FIGURE 16.6 </a:t>
            </a:r>
            <a:r>
              <a:rPr lang="en-US" altLang="en-US" dirty="0" smtClean="0"/>
              <a:t>The partitioning of </a:t>
            </a:r>
            <a:r>
              <a:rPr lang="en-US" altLang="en-US" i="1" dirty="0" smtClean="0"/>
              <a:t>SS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df </a:t>
            </a:r>
            <a:r>
              <a:rPr lang="en-US" altLang="en-US" dirty="0" smtClean="0"/>
              <a:t>for analysis of regression. The variability for the original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scores (both </a:t>
            </a:r>
            <a:r>
              <a:rPr lang="en-US" altLang="en-US" i="1" dirty="0" smtClean="0"/>
              <a:t>SS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df</a:t>
            </a:r>
            <a:r>
              <a:rPr lang="en-US" altLang="en-US" dirty="0" smtClean="0"/>
              <a:t>) is partitioned into two components: (1) the variability that is predicted by the regression equation and  (2) the residual variability.</a:t>
            </a:r>
          </a:p>
          <a:p>
            <a:endParaRPr lang="en-US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E23E7B-C2AE-416A-A5B5-147F307FBE7A}" type="slidenum">
              <a:rPr lang="en-US" altLang="en-US"/>
              <a:pPr eaLnBrk="1" hangingPunct="1"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3062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B92B41-A4A0-4224-8C46-8722CCB55FFB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859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6717A2-0636-4994-94BA-8879F3AE4C74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4787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B6E90B-D143-428A-9590-1828FB80F688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3169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C11CDC-8788-435A-A767-6E4DBE64B927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5585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1E51A4-E2FB-48F1-90AC-8BAADF139BCF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956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1FF0E3-C6EC-4BD5-9F8D-E6820125D5E9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586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B70083-15DD-45E8-80EA-F6700F7346D7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FFFF"/>
                </a:solidFill>
                <a:cs typeface="Arial" panose="020B0604020202020204" pitchFamily="34" charset="0"/>
              </a:rPr>
              <a:t>FIGURE 16.7 </a:t>
            </a:r>
            <a:r>
              <a:rPr lang="en-US" altLang="en-US" dirty="0" smtClean="0">
                <a:solidFill>
                  <a:srgbClr val="00FFFF"/>
                </a:solidFill>
                <a:cs typeface="Arial" panose="020B0604020202020204" pitchFamily="34" charset="0"/>
              </a:rPr>
              <a:t>Predicting the variance in academic performance from IQ and SAT scores. Note that IQ predicts 40% of the variance in academic </a:t>
            </a:r>
            <a:r>
              <a:rPr lang="en-US" altLang="en-US" dirty="0" smtClean="0">
                <a:solidFill>
                  <a:srgbClr val="00FFFF"/>
                </a:solidFill>
                <a:cs typeface="Arial" panose="020B0604020202020204" pitchFamily="34" charset="0"/>
              </a:rPr>
              <a:t>performance </a:t>
            </a:r>
            <a:r>
              <a:rPr lang="en-US" altLang="en-US" dirty="0" smtClean="0">
                <a:solidFill>
                  <a:srgbClr val="00FFFF"/>
                </a:solidFill>
                <a:cs typeface="Arial" panose="020B0604020202020204" pitchFamily="34" charset="0"/>
              </a:rPr>
              <a:t>but adding SAT scores as a second predictor increases the predicted portion  by only 10%.</a:t>
            </a:r>
          </a:p>
          <a:p>
            <a:pPr eaLnBrk="1" hangingPunct="1"/>
            <a:endParaRPr lang="en-US" altLang="en-US" dirty="0" smtClean="0">
              <a:solidFill>
                <a:srgbClr val="00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44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87206B-81FF-4A76-83ED-8B8A76B961B2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5633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95C176-A93D-49B4-9E7A-ECBDC09CED9F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857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773A61-2E8C-45DD-BFDA-5DA84953E648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FIGURE 16.1 </a:t>
            </a:r>
            <a:r>
              <a:rPr lang="en-US" altLang="en-US" dirty="0" smtClean="0"/>
              <a:t>The relationship between SAT scores and college GPA with a line drawn through the middle of the data points. The line defines a precise one-to-one relationship between each X value (SAT  score) and a corresponding  Y value (GPA).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5181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FIGURE 16.8 </a:t>
            </a:r>
            <a:r>
              <a:rPr lang="en-US" altLang="en-US" dirty="0" smtClean="0"/>
              <a:t>The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SPSS output for the multiple regression in Example 16.6.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EE81F5-E0AE-453C-AA17-CC8D7B2F30B8}" type="slidenum">
              <a:rPr lang="en-US" altLang="en-US"/>
              <a:pPr eaLnBrk="1" hangingPunct="1"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71233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7F8C20-F04E-40A6-94E2-8156DF3BA2D6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3425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063748-92B2-44EF-BF20-2061FDF12668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030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37EBB8-88FB-45A6-8513-1603A55FAE0A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0000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02B28C-AA74-4C12-919C-1041ED68C2B1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8804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4B4CFC-E600-4FB1-A95E-8104618536A7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319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E861EE-BFD3-433E-8E06-AFBF70CC556B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1352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FIGURE 16.2 </a:t>
            </a:r>
            <a:r>
              <a:rPr lang="en-US" altLang="en-US" dirty="0" smtClean="0"/>
              <a:t>The relationship between total cost and number of months of gym membership. The gym charges a $35 membership fee and $15 per month. The relationship  is described by a linear equation 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= 15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+ 35 where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is the  total cost and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is the number  of months.</a:t>
            </a:r>
          </a:p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2BF4BE-565A-4A9A-AB3B-3F64E92E5A35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183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70C7C5-4005-47DE-84B7-34B24EC0B5AE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84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72D75-4E9A-4F3E-AE4E-A266D5A7A7CD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85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latin typeface="Arial" charset="0"/>
              </a:rPr>
              <a:t>FIGURE 16.3 </a:t>
            </a:r>
            <a:r>
              <a:rPr lang="en-US" altLang="en-US" dirty="0" smtClean="0">
                <a:latin typeface="Arial" charset="0"/>
              </a:rPr>
              <a:t>The distance between the actual data point (</a:t>
            </a:r>
            <a:r>
              <a:rPr lang="en-US" altLang="en-US" i="1" dirty="0" smtClean="0">
                <a:latin typeface="Arial" charset="0"/>
              </a:rPr>
              <a:t>Y)</a:t>
            </a:r>
            <a:r>
              <a:rPr lang="en-US" altLang="en-US" dirty="0" smtClean="0">
                <a:latin typeface="Arial" charset="0"/>
              </a:rPr>
              <a:t> and the predicted point on the line (</a:t>
            </a:r>
            <a:r>
              <a:rPr lang="en-US" altLang="en-US" sz="2800" i="1" kern="0" dirty="0" smtClean="0">
                <a:solidFill>
                  <a:srgbClr val="000000"/>
                </a:solidFill>
                <a:latin typeface="Arial"/>
              </a:rPr>
              <a:t>Ŷ</a:t>
            </a:r>
            <a:r>
              <a:rPr lang="en-US" altLang="en-US" dirty="0" smtClean="0">
                <a:latin typeface="Arial" charset="0"/>
              </a:rPr>
              <a:t>) is defined as </a:t>
            </a:r>
            <a:r>
              <a:rPr lang="en-US" altLang="en-US" i="1" dirty="0" smtClean="0">
                <a:latin typeface="Arial" charset="0"/>
              </a:rPr>
              <a:t>Y</a:t>
            </a:r>
            <a:r>
              <a:rPr lang="en-US" altLang="en-US" dirty="0" smtClean="0">
                <a:latin typeface="Arial" charset="0"/>
              </a:rPr>
              <a:t> – </a:t>
            </a:r>
            <a:r>
              <a:rPr lang="en-US" altLang="en-US" sz="2800" i="1" kern="0" dirty="0" smtClean="0">
                <a:solidFill>
                  <a:srgbClr val="000000"/>
                </a:solidFill>
                <a:latin typeface="Arial"/>
              </a:rPr>
              <a:t>Ŷ</a:t>
            </a:r>
            <a:r>
              <a:rPr lang="en-US" altLang="en-US" dirty="0" smtClean="0">
                <a:latin typeface="Arial" charset="0"/>
              </a:rPr>
              <a:t>. The goal of regression is to find the equation for the line that minimizes these distances.</a:t>
            </a:r>
          </a:p>
          <a:p>
            <a:pPr>
              <a:defRPr/>
            </a:pPr>
            <a:endParaRPr lang="en-US" altLang="en-US" dirty="0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201F07-B409-44DD-92A8-94A1260AEE6A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921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0B6AC6-E9ED-456F-B2AD-AE0FEA9E8C4F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939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Title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3000" y="1355154"/>
            <a:ext cx="3844962" cy="14721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0" baseline="0">
                <a:solidFill>
                  <a:srgbClr val="C00000"/>
                </a:solidFill>
                <a:effectLst>
                  <a:outerShdw blurRad="50800" dist="25400" dir="2700000" algn="tl" rotWithShape="0">
                    <a:schemeClr val="tx1">
                      <a:alpha val="8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895600"/>
            <a:ext cx="3886200" cy="278702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>
              <a:defRPr sz="3600" b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5263F-CFBD-4D4E-A762-BCD1710B4A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6" y="765486"/>
            <a:ext cx="3974296" cy="493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 userDrawn="1"/>
        </p:nvCxnSpPr>
        <p:spPr>
          <a:xfrm>
            <a:off x="3629" y="6858000"/>
            <a:ext cx="9140371" cy="0"/>
          </a:xfrm>
          <a:prstGeom prst="line">
            <a:avLst/>
          </a:prstGeom>
          <a:ln w="38100" cmpd="sng">
            <a:solidFill>
              <a:srgbClr val="EBC50A"/>
            </a:solidFill>
          </a:ln>
          <a:effectLst>
            <a:outerShdw dist="12700" dir="2700000" sx="1000" sy="10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41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"/>
            <a:ext cx="9144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5263F-CFBD-4D4E-A762-BCD1710B4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9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25263F-CFBD-4D4E-A762-BCD1710B4A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41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29" y="1184181"/>
            <a:ext cx="9140371" cy="0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11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25263F-CFBD-4D4E-A762-BCD1710B4A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629" y="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>
              <a:defRPr lang="en-US" sz="3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629" y="6858000"/>
            <a:ext cx="9140371" cy="0"/>
          </a:xfrm>
          <a:prstGeom prst="line">
            <a:avLst/>
          </a:prstGeom>
          <a:ln w="38100" cmpd="sng">
            <a:solidFill>
              <a:srgbClr val="EBC50A"/>
            </a:solidFill>
          </a:ln>
          <a:effectLst>
            <a:outerShdw dist="12700" dir="2700000" sx="1000" sy="10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533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25263F-CFBD-4D4E-A762-BCD1710B4A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83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237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71BB"/>
                </a:solidFill>
              </a:defRPr>
            </a:lvl1pPr>
          </a:lstStyle>
          <a:p>
            <a:fld id="{4825263F-CFBD-4D4E-A762-BCD1710B4A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1515"/>
            <a:ext cx="9144000" cy="1205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29" y="6858000"/>
            <a:ext cx="9140371" cy="0"/>
          </a:xfrm>
          <a:prstGeom prst="line">
            <a:avLst/>
          </a:prstGeom>
          <a:ln w="38100" cmpd="sng">
            <a:solidFill>
              <a:srgbClr val="EBC50A"/>
            </a:solidFill>
          </a:ln>
          <a:effectLst>
            <a:outerShdw dist="12700" dir="2700000" sx="1000" sy="10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441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2017 Cengage Learning. All Rights Reserved.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29" y="1184181"/>
            <a:ext cx="9140371" cy="0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9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900"/>
        </a:spcBef>
        <a:buFont typeface="Arial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9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9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9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16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Introduction to Regression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Although regression equations can be used for prediction, a few cautions should be  considered whenever you are interpreting the predicted values. 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dirty="0" smtClean="0"/>
              <a:t>The predicted value is not perfect (unless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= +1.00 or –1.00).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 dirty="0" smtClean="0"/>
              <a:t>The regression equation should not be used to make predictions for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values that fall outside the range of values covered by the original data. 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Using the Regression Equation for Prediction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44068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the Regression Equation for Prediction </a:t>
            </a:r>
            <a:r>
              <a:rPr lang="en-US" altLang="en-US" dirty="0" smtClean="0"/>
              <a:t>(cont’d.)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Occasionally, researchers standardize the scores by  transforming the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values into z-scores before finding the regression equation. </a:t>
            </a:r>
          </a:p>
          <a:p>
            <a:pPr lvl="1">
              <a:defRPr/>
            </a:pPr>
            <a:r>
              <a:rPr lang="en-US" altLang="en-US" dirty="0" smtClean="0"/>
              <a:t>The resulting equation is often called the standardized form of the regression equation and is greatly simplified compared to the raw-score version. </a:t>
            </a:r>
          </a:p>
          <a:p>
            <a:pPr marL="914400" lvl="2" indent="0">
              <a:buFontTx/>
              <a:buNone/>
              <a:defRPr/>
            </a:pPr>
            <a:r>
              <a:rPr lang="en-US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ẑ</a:t>
            </a:r>
            <a:r>
              <a:rPr lang="en-US" altLang="en-US" i="1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</a:t>
            </a:r>
            <a:r>
              <a:rPr lang="en-US" altLang="en-US" dirty="0" smtClean="0"/>
              <a:t> = (beta)</a:t>
            </a:r>
            <a:r>
              <a:rPr lang="en-US" altLang="en-US" i="1" dirty="0" smtClean="0"/>
              <a:t>z</a:t>
            </a:r>
            <a:r>
              <a:rPr lang="en-US" altLang="en-US" i="1" baseline="-25000" dirty="0" smtClean="0"/>
              <a:t>X</a:t>
            </a:r>
            <a:r>
              <a:rPr lang="en-US" altLang="en-US" dirty="0" smtClean="0"/>
              <a:t> </a:t>
            </a:r>
          </a:p>
          <a:p>
            <a:pPr lvl="2"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Standardized Form of the Regression Equation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First notice that we are now using the </a:t>
            </a:r>
            <a:r>
              <a:rPr lang="en-US" altLang="en-US" i="1" dirty="0" smtClean="0"/>
              <a:t>z</a:t>
            </a:r>
            <a:r>
              <a:rPr lang="en-US" altLang="en-US" dirty="0" smtClean="0"/>
              <a:t>-score for each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value (</a:t>
            </a:r>
            <a:r>
              <a:rPr lang="en-US" altLang="en-US" i="1" dirty="0" smtClean="0"/>
              <a:t>z</a:t>
            </a:r>
            <a:r>
              <a:rPr lang="en-US" altLang="en-US" i="1" baseline="-25000" dirty="0" smtClean="0"/>
              <a:t>X</a:t>
            </a:r>
            <a:r>
              <a:rPr lang="en-US" altLang="en-US" dirty="0" smtClean="0"/>
              <a:t>) to predict the z-score for the corresponding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value (</a:t>
            </a:r>
            <a:r>
              <a:rPr lang="en-US" altLang="en-US" i="1" dirty="0" smtClean="0"/>
              <a:t>z</a:t>
            </a:r>
            <a:r>
              <a:rPr lang="en-US" altLang="en-US" i="1" baseline="-25000" dirty="0" smtClean="0"/>
              <a:t>Y</a:t>
            </a:r>
            <a:r>
              <a:rPr lang="en-US" altLang="en-US" dirty="0" smtClean="0"/>
              <a:t>). </a:t>
            </a:r>
          </a:p>
          <a:p>
            <a:r>
              <a:rPr lang="en-US" altLang="en-US" dirty="0" smtClean="0"/>
              <a:t>Also, note that the slope constant that was identified as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in the raw-score formula is now identified as beta. </a:t>
            </a:r>
          </a:p>
          <a:p>
            <a:r>
              <a:rPr lang="en-US" altLang="en-US" dirty="0" smtClean="0"/>
              <a:t>Because both sets of </a:t>
            </a:r>
            <a:r>
              <a:rPr lang="en-US" altLang="en-US" i="1" dirty="0" smtClean="0"/>
              <a:t>z</a:t>
            </a:r>
            <a:r>
              <a:rPr lang="en-US" altLang="en-US" dirty="0" smtClean="0"/>
              <a:t>-scores have a mean of zero, the constant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disappears from the regression equation. 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Standardized Form of the Regression Equation (cont’d.)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Finally, when one variable,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, is being used to predict a second variable,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, the value of beta is equal to the Pearson correlation for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. </a:t>
            </a:r>
          </a:p>
          <a:p>
            <a:pPr lvl="1">
              <a:defRPr/>
            </a:pPr>
            <a:r>
              <a:rPr lang="en-US" altLang="en-US" dirty="0" smtClean="0"/>
              <a:t>Thus, the standardized form of the regression equation can also be written as</a:t>
            </a:r>
          </a:p>
          <a:p>
            <a:pPr marL="914400" lvl="2" indent="0">
              <a:buFontTx/>
              <a:buNone/>
              <a:defRPr/>
            </a:pPr>
            <a:r>
              <a:rPr lang="en-US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ẑ</a:t>
            </a:r>
            <a:r>
              <a:rPr lang="en-US" altLang="en-US" i="1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</a:t>
            </a:r>
            <a:r>
              <a:rPr lang="en-US" altLang="en-US" dirty="0" smtClean="0"/>
              <a:t> =</a:t>
            </a:r>
            <a:r>
              <a:rPr lang="en-US" altLang="en-US" i="1" dirty="0" smtClean="0"/>
              <a:t>rz</a:t>
            </a:r>
            <a:r>
              <a:rPr lang="en-US" altLang="en-US" i="1" baseline="-25000" dirty="0" smtClean="0"/>
              <a:t>X</a:t>
            </a:r>
            <a:r>
              <a:rPr lang="en-US" altLang="en-US" dirty="0" smtClean="0"/>
              <a:t> </a:t>
            </a:r>
          </a:p>
          <a:p>
            <a:pPr lvl="2"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Standardized Form of the Regression Equation (cont’d.)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8229600" cy="5516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A regression equation allows you to make predictions, but does not provide any information about the </a:t>
            </a:r>
            <a:r>
              <a:rPr lang="en-US" altLang="en-US" u="sng" dirty="0" smtClean="0"/>
              <a:t>accuracy</a:t>
            </a:r>
            <a:r>
              <a:rPr lang="en-US" altLang="en-US" dirty="0" smtClean="0"/>
              <a:t> of the predictions. </a:t>
            </a:r>
          </a:p>
          <a:p>
            <a:pPr lvl="1" eaLnBrk="1" hangingPunct="1"/>
            <a:r>
              <a:rPr lang="en-US" altLang="en-US" dirty="0" smtClean="0"/>
              <a:t>To measure the precision of the regression, it is customary to compute a standard error of estimate.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b="1" dirty="0" smtClean="0"/>
              <a:t>standard error of estimate </a:t>
            </a:r>
            <a:r>
              <a:rPr lang="en-US" altLang="en-US" dirty="0" smtClean="0"/>
              <a:t>gives a measure of the standard distance between the predicted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values on the regression line and the actual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values in the data.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500" dirty="0" smtClean="0"/>
              <a:t>The Standard Error of Estimate and Analysis of  Regression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47871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Plots and Regression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unpredicted variability can be used to compute the standard error of estimate, which is a measure of the average distance between the actual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values and the predicted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values.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500" dirty="0" smtClean="0"/>
              <a:t>The Standard Error of Estimate and Analysis of  Regression (cont'd.)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57600"/>
            <a:ext cx="7343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squared correlation, </a:t>
            </a:r>
            <a:r>
              <a:rPr lang="en-US" altLang="en-US" i="1" dirty="0" smtClean="0"/>
              <a:t>r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, is called the coefficient of determination because it determines what proportion of the variability in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is predicted by the relationship with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. </a:t>
            </a:r>
          </a:p>
          <a:p>
            <a:pPr lvl="1" eaLnBrk="1" hangingPunct="1"/>
            <a:r>
              <a:rPr lang="en-US" altLang="en-US" dirty="0" smtClean="0"/>
              <a:t>Because </a:t>
            </a:r>
            <a:r>
              <a:rPr lang="en-US" altLang="en-US" i="1" dirty="0" smtClean="0"/>
              <a:t>r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measures the predicted portion of the variability in the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scores, we can use the expression (1 – </a:t>
            </a:r>
            <a:r>
              <a:rPr lang="en-US" altLang="en-US" i="1" dirty="0" smtClean="0"/>
              <a:t>r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) to measure the unpredicted portion.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500" dirty="0" smtClean="0"/>
              <a:t>Relationship between the Standard Error and the Correlation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72405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In the same way that we tested the significance of a Pearson correlation, we can test the significance of the regression equation.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600" i="1" dirty="0" smtClean="0"/>
              <a:t>H</a:t>
            </a:r>
            <a:r>
              <a:rPr lang="en-US" altLang="en-US" sz="2600" baseline="-25000" dirty="0" smtClean="0"/>
              <a:t>0</a:t>
            </a:r>
            <a:r>
              <a:rPr lang="en-US" altLang="en-US" sz="2600" dirty="0" smtClean="0"/>
              <a:t>: the slope of the regression equation is zero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Analysis of Regression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Pearson correlation measures the degree to which a set of data points form a straight line relationship. </a:t>
            </a:r>
          </a:p>
          <a:p>
            <a:r>
              <a:rPr lang="en-US" altLang="en-US" b="1" dirty="0" smtClean="0"/>
              <a:t>Regression</a:t>
            </a:r>
            <a:r>
              <a:rPr lang="en-US" altLang="en-US" dirty="0" smtClean="0"/>
              <a:t> is a statistical procedure that determines the equation for the straight line that best fits a specific set of data.</a:t>
            </a:r>
          </a:p>
          <a:p>
            <a:r>
              <a:rPr lang="en-US" altLang="en-US" dirty="0" smtClean="0"/>
              <a:t>The resulting straight line is called the </a:t>
            </a:r>
            <a:r>
              <a:rPr lang="en-US" altLang="en-US" b="1" dirty="0" smtClean="0"/>
              <a:t>regression line</a:t>
            </a:r>
            <a:r>
              <a:rPr lang="en-US" altLang="en-US" dirty="0" smtClean="0"/>
              <a:t>. 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 to Linear Equations and Regression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976438"/>
            <a:ext cx="90297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Analysis of </a:t>
            </a:r>
            <a:r>
              <a:rPr lang="en-US" altLang="en-US" dirty="0" smtClean="0"/>
              <a:t>Regression </a:t>
            </a:r>
            <a:r>
              <a:rPr lang="en-US" altLang="en-US" dirty="0"/>
              <a:t>(cont’d.)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process of testing the significance of a regression equation is called analysis of regression and is very similar to the analysis of variance (ANOVA).  </a:t>
            </a:r>
          </a:p>
          <a:p>
            <a:pPr lvl="1"/>
            <a:r>
              <a:rPr lang="en-US" altLang="en-US" dirty="0" smtClean="0"/>
              <a:t>As with ANOVA, the regression analysis uses an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-ratio to determine whether the variance predicted by the regression equation is significantly greater than would be expected if there were no relationship between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. </a:t>
            </a:r>
            <a:endParaRPr lang="en-US" altLang="en-US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Analysis of Regression (cont’d.)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 smtClean="0"/>
              <a:t>The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-ratio is a ratio of two variances, or mean square (</a:t>
            </a:r>
            <a:r>
              <a:rPr lang="en-US" altLang="en-US" i="1" dirty="0" smtClean="0"/>
              <a:t>MS</a:t>
            </a:r>
            <a:r>
              <a:rPr lang="en-US" altLang="en-US" dirty="0" smtClean="0"/>
              <a:t>) values, and each variance is obtained by dividing an </a:t>
            </a:r>
            <a:r>
              <a:rPr lang="en-US" altLang="en-US" i="1" dirty="0" smtClean="0"/>
              <a:t>SS</a:t>
            </a:r>
            <a:r>
              <a:rPr lang="en-US" altLang="en-US" dirty="0" smtClean="0"/>
              <a:t> value by its corresponding degrees of freedom. </a:t>
            </a:r>
          </a:p>
          <a:p>
            <a:pPr lvl="1" eaLnBrk="1" hangingPunct="1"/>
            <a:r>
              <a:rPr lang="en-US" altLang="en-US" dirty="0" smtClean="0"/>
              <a:t>The numerator of the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-ratio is </a:t>
            </a:r>
            <a:r>
              <a:rPr lang="en-US" altLang="en-US" i="1" dirty="0" smtClean="0"/>
              <a:t>MS</a:t>
            </a:r>
            <a:r>
              <a:rPr lang="en-US" altLang="en-US" baseline="-25000" dirty="0" smtClean="0"/>
              <a:t>regression</a:t>
            </a:r>
            <a:r>
              <a:rPr lang="en-US" altLang="en-US" dirty="0" smtClean="0"/>
              <a:t>, which is the variance in the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scores that is predicted by the regression equation. </a:t>
            </a:r>
          </a:p>
          <a:p>
            <a:pPr lvl="2" eaLnBrk="1" hangingPunct="1"/>
            <a:r>
              <a:rPr lang="en-US" altLang="en-US" dirty="0" smtClean="0"/>
              <a:t>This variance measures the systematic changes in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that occur when the value of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increases or decreases.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Analysis of Regression (cont’d.)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 smtClean="0"/>
              <a:t>The denominator is </a:t>
            </a:r>
            <a:r>
              <a:rPr lang="en-US" altLang="en-US" i="1" dirty="0" smtClean="0"/>
              <a:t>MS</a:t>
            </a:r>
            <a:r>
              <a:rPr lang="en-US" altLang="en-US" baseline="-25000" dirty="0" smtClean="0"/>
              <a:t>residual</a:t>
            </a:r>
            <a:r>
              <a:rPr lang="en-US" altLang="en-US" dirty="0" smtClean="0"/>
              <a:t>, which is the unpredicted variance in the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scores. </a:t>
            </a:r>
          </a:p>
          <a:p>
            <a:pPr lvl="2" eaLnBrk="1" hangingPunct="1"/>
            <a:r>
              <a:rPr lang="en-US" altLang="en-US" dirty="0" smtClean="0"/>
              <a:t>This variance measures the changes in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that are independent of changes in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Analysis of Regression (cont’d.)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Introduction to Linear Regression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3763"/>
            <a:ext cx="8828088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7200" y="3886200"/>
            <a:ext cx="903288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In situation with a single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variable and a single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variable, testing the significance of the regression equation is equivalent to testing the significance of the Pearson correlation. </a:t>
            </a:r>
          </a:p>
          <a:p>
            <a:pPr lvl="1" eaLnBrk="1" hangingPunct="1"/>
            <a:r>
              <a:rPr lang="en-US" altLang="en-US" dirty="0" smtClean="0"/>
              <a:t>Therefore, whenever the correlation between two variables is significant, you can conclude that the regression equation is also significant. </a:t>
            </a:r>
          </a:p>
          <a:p>
            <a:pPr lvl="1" eaLnBrk="1" hangingPunct="1"/>
            <a:r>
              <a:rPr lang="en-US" altLang="en-US" dirty="0" smtClean="0"/>
              <a:t>Similarly, if a correlation is not significant, the regression equation is also not significant.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500" dirty="0" smtClean="0"/>
              <a:t>Significance of Regression and Significance of the Correlation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In the same way that linear regression produces an equation that uses values of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 to predict values of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, multiple regression produces an equation that uses two different variables (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 to predict values of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.  </a:t>
            </a:r>
          </a:p>
          <a:p>
            <a:r>
              <a:rPr lang="en-US" altLang="en-US" dirty="0" smtClean="0"/>
              <a:t>The equation is determined by a least squared error solution that minimizes the squared distances between the actual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values and the predicted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values. 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Introduction to Multiple Regression with Two Predictor Variables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653779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Predicting a Variance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two predictor variables, the general form of the multiple regression equation is:   </a:t>
            </a:r>
          </a:p>
          <a:p>
            <a:pPr algn="ctr" eaLnBrk="1" hangingPunct="1">
              <a:buFontTx/>
              <a:buNone/>
            </a:pPr>
            <a:r>
              <a:rPr lang="en-US" altLang="en-US" i="1" dirty="0" smtClean="0">
                <a:latin typeface="Lucida Grande" charset="0"/>
              </a:rPr>
              <a:t>Ŷ</a:t>
            </a:r>
            <a:r>
              <a:rPr lang="en-US" altLang="en-US" dirty="0" smtClean="0"/>
              <a:t>=  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1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 +  </a:t>
            </a:r>
            <a:r>
              <a:rPr lang="en-US" altLang="en-US" i="1" dirty="0" smtClean="0"/>
              <a:t>b</a:t>
            </a:r>
            <a:r>
              <a:rPr lang="en-US" altLang="en-US" baseline="-25000" dirty="0" smtClean="0"/>
              <a:t>2</a:t>
            </a:r>
            <a:r>
              <a:rPr lang="en-US" altLang="en-US" i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 + 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	</a:t>
            </a:r>
          </a:p>
          <a:p>
            <a:r>
              <a:rPr lang="en-US" altLang="en-US" dirty="0" smtClean="0"/>
              <a:t>The ability of the multiple regression equation to accurately predict the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values is measured by first computing the proportion of the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-score variability that is predicted by the regression equation and the proportion that is not predicted.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Multiple Regression with Two Predictor Variables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For a regression with two predictor variables: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As with linear regression, the unpredicted variability (</a:t>
            </a:r>
            <a:r>
              <a:rPr lang="en-US" altLang="en-US" i="1" dirty="0" smtClean="0"/>
              <a:t>SS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df</a:t>
            </a:r>
            <a:r>
              <a:rPr lang="en-US" altLang="en-US" dirty="0" smtClean="0"/>
              <a:t>) can be used to compute a standard error of estimate that measures the standard distance between the actual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values and the predicted values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/>
              <a:t>R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and Residual Variance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842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9" y="1363821"/>
            <a:ext cx="7021742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One-to-One Relationship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3572"/>
            <a:ext cx="6215882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SPSS Output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 find the standard error of estimate for either linear regression or multiple regression, we begin with </a:t>
            </a:r>
            <a:r>
              <a:rPr lang="en-US" altLang="en-US" i="1" dirty="0" smtClean="0"/>
              <a:t>SS</a:t>
            </a:r>
            <a:r>
              <a:rPr lang="en-US" altLang="en-US" baseline="-25000" dirty="0" smtClean="0"/>
              <a:t>residual</a:t>
            </a:r>
            <a:r>
              <a:rPr lang="en-US" altLang="en-US" dirty="0" smtClean="0"/>
              <a:t>. </a:t>
            </a:r>
          </a:p>
          <a:p>
            <a:pPr lvl="1" eaLnBrk="1" hangingPunct="1"/>
            <a:r>
              <a:rPr lang="en-US" altLang="en-US" dirty="0" smtClean="0"/>
              <a:t>For linear regression with one predictor, </a:t>
            </a:r>
            <a:r>
              <a:rPr lang="en-US" altLang="en-US" i="1" dirty="0" smtClean="0"/>
              <a:t>SS</a:t>
            </a:r>
            <a:r>
              <a:rPr lang="en-US" altLang="en-US" baseline="-25000" dirty="0" smtClean="0"/>
              <a:t>residual</a:t>
            </a:r>
            <a:r>
              <a:rPr lang="en-US" altLang="en-US" dirty="0" smtClean="0"/>
              <a:t> = (1 – </a:t>
            </a:r>
            <a:r>
              <a:rPr lang="en-US" altLang="en-US" i="1" dirty="0" smtClean="0"/>
              <a:t>r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)</a:t>
            </a:r>
            <a:r>
              <a:rPr lang="en-US" altLang="en-US" i="1" dirty="0" smtClean="0"/>
              <a:t>SS</a:t>
            </a:r>
            <a:r>
              <a:rPr lang="en-US" altLang="en-US" i="1" baseline="-25000" dirty="0" smtClean="0"/>
              <a:t>Y</a:t>
            </a:r>
            <a:r>
              <a:rPr lang="en-US" altLang="en-US" dirty="0" smtClean="0"/>
              <a:t> and has </a:t>
            </a:r>
            <a:r>
              <a:rPr lang="en-US" altLang="en-US" i="1" dirty="0" smtClean="0"/>
              <a:t>df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– 2. </a:t>
            </a:r>
          </a:p>
          <a:p>
            <a:pPr lvl="1" eaLnBrk="1" hangingPunct="1"/>
            <a:r>
              <a:rPr lang="en-US" altLang="en-US" dirty="0" smtClean="0"/>
              <a:t>For multiple regression with two predictors, </a:t>
            </a:r>
            <a:r>
              <a:rPr lang="en-US" altLang="en-US" i="1" dirty="0" smtClean="0"/>
              <a:t>SS</a:t>
            </a:r>
            <a:r>
              <a:rPr lang="en-US" altLang="en-US" baseline="-25000" dirty="0" smtClean="0"/>
              <a:t>residual</a:t>
            </a:r>
            <a:r>
              <a:rPr lang="en-US" altLang="en-US" dirty="0" smtClean="0"/>
              <a:t> = (1 – </a:t>
            </a:r>
            <a:r>
              <a:rPr lang="en-US" altLang="en-US" i="1" dirty="0" smtClean="0"/>
              <a:t>R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)</a:t>
            </a:r>
            <a:r>
              <a:rPr lang="en-US" altLang="en-US" i="1" dirty="0" smtClean="0"/>
              <a:t>SS</a:t>
            </a:r>
            <a:r>
              <a:rPr lang="en-US" altLang="en-US" i="1" baseline="-25000" dirty="0" smtClean="0"/>
              <a:t>Y</a:t>
            </a:r>
            <a:r>
              <a:rPr lang="en-US" altLang="en-US" dirty="0" smtClean="0"/>
              <a:t> and has </a:t>
            </a:r>
            <a:r>
              <a:rPr lang="en-US" altLang="en-US" i="1" dirty="0" smtClean="0"/>
              <a:t>df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– 3. 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Standard Error of Estimate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In each case, we can use the </a:t>
            </a:r>
            <a:r>
              <a:rPr lang="en-US" altLang="en-US" i="1" dirty="0" smtClean="0"/>
              <a:t>SS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df</a:t>
            </a:r>
            <a:r>
              <a:rPr lang="en-US" altLang="en-US" dirty="0" smtClean="0"/>
              <a:t> values to compute a variance or </a:t>
            </a:r>
            <a:r>
              <a:rPr lang="en-US" altLang="en-US" i="1" dirty="0" smtClean="0"/>
              <a:t>MS</a:t>
            </a:r>
            <a:r>
              <a:rPr lang="en-US" altLang="en-US" baseline="-25000" dirty="0" smtClean="0"/>
              <a:t>residual</a:t>
            </a:r>
            <a:r>
              <a:rPr lang="en-US" altLang="en-US" dirty="0" smtClean="0"/>
              <a:t>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i="1" dirty="0" smtClean="0"/>
              <a:t>MS</a:t>
            </a:r>
            <a:r>
              <a:rPr lang="en-US" altLang="en-US" baseline="-25000" dirty="0" smtClean="0"/>
              <a:t>residual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SS</a:t>
            </a:r>
            <a:r>
              <a:rPr lang="en-US" altLang="en-US" baseline="-25000" dirty="0" smtClean="0"/>
              <a:t>residual</a:t>
            </a:r>
            <a:r>
              <a:rPr lang="en-US" altLang="en-US" dirty="0" smtClean="0"/>
              <a:t> / </a:t>
            </a:r>
            <a:r>
              <a:rPr lang="en-US" altLang="en-US" i="1" dirty="0" smtClean="0"/>
              <a:t>df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Standard Error of Estimate (cont’d.)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Just as we did with the single predictor equation, we can evaluate the significance of a multiple-regression equation by computing an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-ratio to determine whether the equation predicts a significant portion of the variance for the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scores. </a:t>
            </a:r>
          </a:p>
          <a:p>
            <a:pPr lvl="1" eaLnBrk="1" hangingPunct="1"/>
            <a:r>
              <a:rPr lang="en-US" altLang="en-US" dirty="0" smtClean="0"/>
              <a:t>The total variability of the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scores is partitioned into two components, </a:t>
            </a:r>
            <a:r>
              <a:rPr lang="en-US" altLang="en-US" i="1" dirty="0" smtClean="0"/>
              <a:t>SS</a:t>
            </a:r>
            <a:r>
              <a:rPr lang="en-US" altLang="en-US" baseline="-25000" dirty="0" smtClean="0"/>
              <a:t>regression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SS</a:t>
            </a:r>
            <a:r>
              <a:rPr lang="en-US" altLang="en-US" baseline="-25000" dirty="0" smtClean="0"/>
              <a:t>residual</a:t>
            </a:r>
            <a:r>
              <a:rPr lang="en-US" altLang="en-US" dirty="0" smtClean="0"/>
              <a:t>. </a:t>
            </a:r>
          </a:p>
          <a:p>
            <a:pPr lvl="1" eaLnBrk="1" hangingPunct="1"/>
            <a:r>
              <a:rPr lang="en-US" altLang="en-US" dirty="0" smtClean="0"/>
              <a:t>With two predictor variables, </a:t>
            </a:r>
            <a:r>
              <a:rPr lang="en-US" altLang="en-US" i="1" dirty="0" smtClean="0"/>
              <a:t>SS</a:t>
            </a:r>
            <a:r>
              <a:rPr lang="en-US" altLang="en-US" baseline="-25000" dirty="0" smtClean="0"/>
              <a:t>regression</a:t>
            </a:r>
            <a:r>
              <a:rPr lang="en-US" altLang="en-US" dirty="0" smtClean="0"/>
              <a:t> has </a:t>
            </a:r>
            <a:r>
              <a:rPr lang="en-US" altLang="en-US" i="1" dirty="0" smtClean="0"/>
              <a:t>df</a:t>
            </a:r>
            <a:r>
              <a:rPr lang="en-US" altLang="en-US" dirty="0" smtClean="0"/>
              <a:t> = 2, and </a:t>
            </a:r>
            <a:r>
              <a:rPr lang="en-US" altLang="en-US" i="1" dirty="0" smtClean="0"/>
              <a:t>SS</a:t>
            </a:r>
            <a:r>
              <a:rPr lang="en-US" altLang="en-US" baseline="-25000" dirty="0" smtClean="0"/>
              <a:t>residual</a:t>
            </a:r>
            <a:r>
              <a:rPr lang="en-US" altLang="en-US" dirty="0" smtClean="0"/>
              <a:t> has </a:t>
            </a:r>
            <a:r>
              <a:rPr lang="en-US" altLang="en-US" i="1" dirty="0" smtClean="0"/>
              <a:t>df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– 3. 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Testing the Significance of the Multiple Regression Equation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addition to evaluating the overall significance of the multiple-regression equation, researchers are often interested in the relative contribution of each of the two predictor variables. </a:t>
            </a:r>
          </a:p>
          <a:p>
            <a:pPr lvl="1" eaLnBrk="1" hangingPunct="1"/>
            <a:r>
              <a:rPr lang="en-US" altLang="en-US" dirty="0" smtClean="0"/>
              <a:t>In the </a:t>
            </a:r>
            <a:r>
              <a:rPr lang="en-US" altLang="en-US" u="sng" dirty="0" smtClean="0"/>
              <a:t>standardized</a:t>
            </a:r>
            <a:r>
              <a:rPr lang="en-US" altLang="en-US" dirty="0" smtClean="0"/>
              <a:t> form of the regression equation, the relative size of the beta values is an indication of the relative contribution of the two variables.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Evaluating the Contribution of Each Predictor Variable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Multiple regression provides an alternative procedure for accomplishing the goals or partial correlations. </a:t>
            </a:r>
          </a:p>
          <a:p>
            <a:pPr lvl="1"/>
            <a:r>
              <a:rPr lang="en-US" altLang="en-US" dirty="0" smtClean="0"/>
              <a:t>Specifically, the regression analysis evaluates the contribution of each predictor  variable after the influence of the other predictor has been considered. </a:t>
            </a:r>
          </a:p>
          <a:p>
            <a:pPr lvl="2"/>
            <a:r>
              <a:rPr lang="en-US" altLang="en-US" dirty="0" smtClean="0"/>
              <a:t>Thus, you can determine whether each predictor variable contributes to the relationship by itself or simply duplicates the contribution already made by another variable. 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Multiple Regression and Partial Correlations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Any straight line can be represented by an equation of the form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bX</a:t>
            </a:r>
            <a:r>
              <a:rPr lang="en-US" altLang="en-US" dirty="0" smtClean="0"/>
              <a:t> +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where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are constants.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value of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is called the </a:t>
            </a:r>
            <a:r>
              <a:rPr lang="en-US" altLang="en-US" b="1" dirty="0" smtClean="0"/>
              <a:t>slope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constant</a:t>
            </a:r>
            <a:r>
              <a:rPr lang="en-US" altLang="en-US" dirty="0" smtClean="0"/>
              <a:t> and determines the direction and degree to which the line is tilted.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value of a is called the </a:t>
            </a:r>
            <a:r>
              <a:rPr lang="en-US" altLang="en-US" i="1" dirty="0" smtClean="0"/>
              <a:t>Y</a:t>
            </a:r>
            <a:r>
              <a:rPr lang="en-US" altLang="en-US" b="1" dirty="0" smtClean="0"/>
              <a:t>-intercept</a:t>
            </a:r>
            <a:r>
              <a:rPr lang="en-US" altLang="en-US" dirty="0" smtClean="0"/>
              <a:t> and determines the point where the line crosses the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-axis.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dirty="0" smtClean="0"/>
              <a:t>Linear Equations and Regression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717"/>
            <a:ext cx="4959779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Equations and Regression (cont'd.)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8229600" cy="528796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To determine how well a line fits the data points, the first step is to define mathematically the distance between the line and each data point.  </a:t>
            </a:r>
          </a:p>
          <a:p>
            <a:pPr lvl="1"/>
            <a:r>
              <a:rPr lang="en-US" altLang="en-US" dirty="0" smtClean="0"/>
              <a:t>Using the formula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bX</a:t>
            </a:r>
            <a:r>
              <a:rPr lang="en-US" altLang="en-US" dirty="0" smtClean="0"/>
              <a:t> +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it is possible to find the predicted value of </a:t>
            </a:r>
            <a:r>
              <a:rPr lang="en-US" altLang="en-US" i="1" dirty="0" smtClean="0"/>
              <a:t>Ŷ</a:t>
            </a:r>
            <a:r>
              <a:rPr lang="en-US" altLang="en-US" dirty="0" smtClean="0"/>
              <a:t> (“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hat”) for any </a:t>
            </a:r>
            <a:r>
              <a:rPr lang="en-US" altLang="en-US" i="1" dirty="0" smtClean="0"/>
              <a:t>X</a:t>
            </a:r>
            <a:r>
              <a:rPr lang="en-US" altLang="en-US" dirty="0" smtClean="0"/>
              <a:t>. </a:t>
            </a:r>
          </a:p>
          <a:p>
            <a:pPr lvl="1"/>
            <a:r>
              <a:rPr lang="en-US" altLang="en-US" dirty="0" smtClean="0"/>
              <a:t>The error (distance) between the predicted value and the actual value can be found by: 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- </a:t>
            </a:r>
            <a:r>
              <a:rPr lang="en-US" altLang="en-US" i="1" dirty="0" smtClean="0"/>
              <a:t>Ŷ</a:t>
            </a:r>
            <a:endParaRPr lang="en-US" altLang="en-US" dirty="0" smtClean="0"/>
          </a:p>
          <a:p>
            <a:pPr lvl="1"/>
            <a:r>
              <a:rPr lang="en-US" altLang="en-US" i="1" dirty="0" smtClean="0"/>
              <a:t>Because some distances may be negative, each distance should be squared so that all measures are positive.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Least Squares 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The total error between the data points and the line is obtained by squaring each distance and then summing the squared values. </a:t>
            </a:r>
          </a:p>
          <a:p>
            <a:pPr lvl="1" eaLnBrk="1" hangingPunct="1"/>
            <a:r>
              <a:rPr lang="en-US" altLang="en-US" dirty="0" smtClean="0"/>
              <a:t>Total squared error = </a:t>
            </a:r>
            <a:r>
              <a:rPr lang="en-US" altLang="en-US" dirty="0" smtClean="0">
                <a:latin typeface="Lucida Grande" charset="0"/>
              </a:rPr>
              <a:t>Ʃ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Y</a:t>
            </a:r>
            <a:r>
              <a:rPr lang="en-US" altLang="en-US" dirty="0" smtClean="0"/>
              <a:t> – </a:t>
            </a:r>
            <a:r>
              <a:rPr lang="en-US" altLang="en-US" i="1" dirty="0" smtClean="0"/>
              <a:t>Ŷ</a:t>
            </a:r>
            <a:r>
              <a:rPr lang="en-US" altLang="en-US" dirty="0" smtClean="0"/>
              <a:t>)</a:t>
            </a:r>
            <a:r>
              <a:rPr lang="en-US" altLang="en-US" baseline="30000" dirty="0" smtClean="0"/>
              <a:t>2</a:t>
            </a:r>
          </a:p>
          <a:p>
            <a:r>
              <a:rPr lang="en-US" altLang="en-US" dirty="0" smtClean="0"/>
              <a:t>The regression equation is designed to produce the minimum sum of squared errors. </a:t>
            </a:r>
          </a:p>
          <a:p>
            <a:r>
              <a:rPr lang="en-US" altLang="en-US" dirty="0" smtClean="0"/>
              <a:t>Best fitting line has the smallest total squared error: the line is called the least-squared-error solution and is expressed as: </a:t>
            </a:r>
            <a:r>
              <a:rPr lang="en-US" altLang="en-US" i="1" dirty="0" smtClean="0"/>
              <a:t>Ŷ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bX</a:t>
            </a:r>
            <a:r>
              <a:rPr lang="en-US" altLang="en-US" dirty="0" smtClean="0"/>
              <a:t> + </a:t>
            </a:r>
            <a:r>
              <a:rPr lang="en-US" altLang="en-US" i="1" dirty="0" smtClean="0"/>
              <a:t>a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Least Squares Solution (cont’d.)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6035"/>
            <a:ext cx="7394522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Regression Line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The equation for the regression line is given by:</a:t>
            </a:r>
          </a:p>
          <a:p>
            <a:pPr marL="0" indent="0" algn="ctr">
              <a:buFontTx/>
              <a:buNone/>
              <a:defRPr/>
            </a:pPr>
            <a:r>
              <a:rPr lang="en-US" altLang="en-US" i="1" dirty="0">
                <a:solidFill>
                  <a:srgbClr val="000000"/>
                </a:solidFill>
              </a:rPr>
              <a:t>Ŷ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bX</a:t>
            </a:r>
            <a:r>
              <a:rPr lang="en-US" altLang="en-US" dirty="0" smtClean="0"/>
              <a:t> +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where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 = </a:t>
            </a:r>
            <a:r>
              <a:rPr lang="en-US" altLang="en-US" i="1" dirty="0" smtClean="0"/>
              <a:t>SP</a:t>
            </a:r>
            <a:r>
              <a:rPr lang="en-US" altLang="en-US" dirty="0" smtClean="0"/>
              <a:t> / </a:t>
            </a:r>
            <a:r>
              <a:rPr lang="en-US" altLang="en-US" i="1" dirty="0" smtClean="0"/>
              <a:t>SS</a:t>
            </a:r>
            <a:r>
              <a:rPr lang="en-US" altLang="en-US" i="1" baseline="-25000" dirty="0" smtClean="0"/>
              <a:t>x</a:t>
            </a:r>
            <a:r>
              <a:rPr lang="en-US" altLang="en-US" dirty="0" smtClean="0"/>
              <a:t> or</a:t>
            </a:r>
          </a:p>
          <a:p>
            <a:pPr marL="0" indent="0">
              <a:buFontTx/>
              <a:buNone/>
              <a:defRPr/>
            </a:pPr>
            <a:r>
              <a:rPr lang="en-US" altLang="en-US" i="1" dirty="0"/>
              <a:t>	</a:t>
            </a:r>
            <a:r>
              <a:rPr lang="en-US" altLang="en-US" i="1" dirty="0" smtClean="0"/>
              <a:t>	  b = r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s</a:t>
            </a:r>
            <a:r>
              <a:rPr lang="en-US" altLang="en-US" i="1" baseline="-25000" dirty="0" smtClean="0"/>
              <a:t>y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/ </a:t>
            </a:r>
            <a:r>
              <a:rPr lang="en-US" altLang="en-US" i="1" dirty="0" smtClean="0"/>
              <a:t>s</a:t>
            </a:r>
            <a:r>
              <a:rPr lang="en-US" altLang="en-US" i="1" baseline="-25000" dirty="0" smtClean="0"/>
              <a:t>x</a:t>
            </a:r>
            <a:r>
              <a:rPr lang="en-US" altLang="en-US" dirty="0" smtClean="0"/>
              <a:t>) and</a:t>
            </a:r>
          </a:p>
          <a:p>
            <a:pPr marL="0" indent="0">
              <a:buFontTx/>
              <a:buNone/>
              <a:defRPr/>
            </a:pPr>
            <a:r>
              <a:rPr lang="en-US" altLang="en-US" i="1" dirty="0"/>
              <a:t>	</a:t>
            </a:r>
            <a:r>
              <a:rPr lang="en-US" altLang="en-US" i="1" dirty="0" smtClean="0"/>
              <a:t>	  a = M</a:t>
            </a:r>
            <a:r>
              <a:rPr lang="en-US" altLang="en-US" i="1" baseline="-25000" dirty="0" smtClean="0"/>
              <a:t>Y</a:t>
            </a:r>
            <a:r>
              <a:rPr lang="en-US" altLang="en-US" i="1" dirty="0" smtClean="0"/>
              <a:t> – bM</a:t>
            </a:r>
            <a:r>
              <a:rPr lang="en-US" altLang="en-US" i="1" baseline="-25000" dirty="0" smtClean="0"/>
              <a:t>X</a:t>
            </a:r>
            <a:r>
              <a:rPr lang="en-US" altLang="en-US" i="1" dirty="0" smtClean="0"/>
              <a:t> 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Regression Line (cont’d.)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2017 Cengage Learning. All Rights 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7191"/>
      </a:accent1>
      <a:accent2>
        <a:srgbClr val="C4BD97"/>
      </a:accent2>
      <a:accent3>
        <a:srgbClr val="F2F7DF"/>
      </a:accent3>
      <a:accent4>
        <a:srgbClr val="8064A2"/>
      </a:accent4>
      <a:accent5>
        <a:srgbClr val="4BACC6"/>
      </a:accent5>
      <a:accent6>
        <a:srgbClr val="F794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2342</Words>
  <Application>Microsoft Office PowerPoint</Application>
  <PresentationFormat>On-screen Show (4:3)</PresentationFormat>
  <Paragraphs>189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 Unicode MS</vt:lpstr>
      <vt:lpstr>Arial</vt:lpstr>
      <vt:lpstr>Calibri</vt:lpstr>
      <vt:lpstr>Lucida Grande</vt:lpstr>
      <vt:lpstr>Times New Roman</vt:lpstr>
      <vt:lpstr>3_Office Theme</vt:lpstr>
      <vt:lpstr>Introduction to Regression</vt:lpstr>
      <vt:lpstr>Introduction to Linear Equations and Regression</vt:lpstr>
      <vt:lpstr>A One-to-One Relationship</vt:lpstr>
      <vt:lpstr>Linear Equations and Regression</vt:lpstr>
      <vt:lpstr>Linear Equations and Regression (cont'd.)</vt:lpstr>
      <vt:lpstr>Least Squares Solution</vt:lpstr>
      <vt:lpstr>Least Squares Solution (cont’d.)</vt:lpstr>
      <vt:lpstr>The Regression Line</vt:lpstr>
      <vt:lpstr>The Regression Line (cont’d.)</vt:lpstr>
      <vt:lpstr>Using the Regression Equation for Prediction </vt:lpstr>
      <vt:lpstr>Using the Regression Equation for Prediction (cont’d.)</vt:lpstr>
      <vt:lpstr>Standardized Form of the Regression Equation</vt:lpstr>
      <vt:lpstr>Standardized Form of the Regression Equation (cont’d.)</vt:lpstr>
      <vt:lpstr>Standardized Form of the Regression Equation (cont’d.)</vt:lpstr>
      <vt:lpstr>The Standard Error of Estimate and Analysis of  Regression</vt:lpstr>
      <vt:lpstr>Scatter Plots and Regression</vt:lpstr>
      <vt:lpstr>The Standard Error of Estimate and Analysis of  Regression (cont'd.)</vt:lpstr>
      <vt:lpstr>Relationship between the Standard Error and the Correlation </vt:lpstr>
      <vt:lpstr>Analysis of Regression</vt:lpstr>
      <vt:lpstr>Analysis of Regression (cont’d.)</vt:lpstr>
      <vt:lpstr>Analysis of Regression (cont’d.)</vt:lpstr>
      <vt:lpstr>Analysis of Regression (cont’d.)</vt:lpstr>
      <vt:lpstr>Analysis of Regression (cont’d.)</vt:lpstr>
      <vt:lpstr>Introduction to Linear Regression</vt:lpstr>
      <vt:lpstr>Significance of Regression and Significance of the Correlation </vt:lpstr>
      <vt:lpstr>Introduction to Multiple Regression with Two Predictor Variables</vt:lpstr>
      <vt:lpstr>Predicting a Variance </vt:lpstr>
      <vt:lpstr>Multiple Regression with Two Predictor Variables</vt:lpstr>
      <vt:lpstr>R2 and Residual Variance</vt:lpstr>
      <vt:lpstr>SPSS Output</vt:lpstr>
      <vt:lpstr>Standard Error of Estimate</vt:lpstr>
      <vt:lpstr>Standard Error of Estimate (cont’d.)</vt:lpstr>
      <vt:lpstr>Testing the Significance of the Multiple Regression Equation</vt:lpstr>
      <vt:lpstr>Evaluating the Contribution of Each Predictor Variable </vt:lpstr>
      <vt:lpstr>Multiple Regression and Partial Correlations </vt:lpstr>
    </vt:vector>
  </TitlesOfParts>
  <Company>Thomson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17: Introduction to Regression</dc:title>
  <dc:creator>TL User</dc:creator>
  <cp:lastModifiedBy>rmitra</cp:lastModifiedBy>
  <cp:revision>85</cp:revision>
  <dcterms:created xsi:type="dcterms:W3CDTF">2008-11-25T00:19:47Z</dcterms:created>
  <dcterms:modified xsi:type="dcterms:W3CDTF">2015-11-18T14:14:08Z</dcterms:modified>
</cp:coreProperties>
</file>